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Merriweather Light"/>
      <p:regular r:id="rId19"/>
      <p:bold r:id="rId20"/>
      <p:italic r:id="rId21"/>
      <p:boldItalic r:id="rId22"/>
    </p:embeddedFont>
    <p:embeddedFont>
      <p:font typeface="Merriweather"/>
      <p:bold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RsJmdbaXJUlC2nNTpWbBZt1e7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Light-bold.fntdata"/><Relationship Id="rId22" Type="http://schemas.openxmlformats.org/officeDocument/2006/relationships/font" Target="fonts/MerriweatherLight-boldItalic.fntdata"/><Relationship Id="rId21" Type="http://schemas.openxmlformats.org/officeDocument/2006/relationships/font" Target="fonts/MerriweatherLight-italic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erriweatherLigh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3dea188d6_0_2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3dea188d6_0_2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3dea188d6_0_9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3dea188d6_0_9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3dea188d6_0_4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3dea188d6_0_4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3dea188d6_0_45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3dea188d6_0_45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" name="Google Shape;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King County Housing Price Prediction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Mini IronKaggle Project | Machine Learning Analysis for the Real Estate Market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3dea188d6_0_23"/>
          <p:cNvSpPr txBox="1"/>
          <p:nvPr/>
        </p:nvSpPr>
        <p:spPr>
          <a:xfrm>
            <a:off x="928775" y="1477175"/>
            <a:ext cx="11925900" cy="6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Further test how dropping columns impacts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Test if model stability remains if we drop more less relevant columns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Cross-validate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2" name="Google Shape;202;g393dea188d6_0_23"/>
          <p:cNvSpPr txBox="1"/>
          <p:nvPr/>
        </p:nvSpPr>
        <p:spPr>
          <a:xfrm>
            <a:off x="966400" y="414375"/>
            <a:ext cx="11916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Merriweather"/>
                <a:ea typeface="Merriweather"/>
                <a:cs typeface="Merriweather"/>
                <a:sym typeface="Merriweather"/>
              </a:rPr>
              <a:t>Next Steps</a:t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2455188" y="1516737"/>
            <a:ext cx="1112282" cy="230505"/>
          </a:xfrm>
          <a:prstGeom prst="roundRect">
            <a:avLst>
              <a:gd fmla="val 20534" name="adj"/>
            </a:avLst>
          </a:prstGeom>
          <a:solidFill>
            <a:srgbClr val="FFD8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603" y="1575673"/>
            <a:ext cx="112633" cy="1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/>
          <p:nvPr/>
        </p:nvSpPr>
        <p:spPr>
          <a:xfrm>
            <a:off x="2708550" y="1558843"/>
            <a:ext cx="774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850"/>
              <a:buFont typeface="Open Sans"/>
              <a:buNone/>
            </a:pPr>
            <a:r>
              <a:rPr lang="en-US" sz="8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PRICE DRIVERS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389700" y="1102925"/>
            <a:ext cx="6263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750"/>
              <a:buFont typeface="Merriweather"/>
              <a:buNone/>
            </a:pPr>
            <a:r>
              <a:rPr b="1" lang="en-US" sz="27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Importance of Features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2455188" y="2440900"/>
            <a:ext cx="27216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Top 5 Most Influential Features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455188" y="2759273"/>
            <a:ext cx="316944" cy="316944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2508052" y="2785705"/>
            <a:ext cx="211217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Merriweather"/>
              <a:buNone/>
            </a:pPr>
            <a:r>
              <a:rPr b="1" lang="en-US" sz="1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2859524" y="2807613"/>
            <a:ext cx="2076212" cy="2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Living Area (sqft_living)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2859524" y="3115032"/>
            <a:ext cx="2774275" cy="18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Dominant predictor of market value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455188" y="3472577"/>
            <a:ext cx="316944" cy="316944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2508052" y="3499009"/>
            <a:ext cx="211217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Merriweather"/>
              <a:buNone/>
            </a:pPr>
            <a:r>
              <a:rPr b="1" lang="en-US" sz="1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2859524" y="3520916"/>
            <a:ext cx="1760815" cy="2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Grade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2859524" y="3828336"/>
            <a:ext cx="2774275" cy="18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Construction quality and finishes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455188" y="4185880"/>
            <a:ext cx="316944" cy="316944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2508052" y="4212312"/>
            <a:ext cx="211217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Merriweather"/>
              <a:buNone/>
            </a:pPr>
            <a:r>
              <a:rPr b="1" lang="en-US" sz="1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2859524" y="4234220"/>
            <a:ext cx="1760815" cy="2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Location (lat/long)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2859524" y="4541639"/>
            <a:ext cx="2774275" cy="365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Geographic coordinates reveal location premium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2455188" y="5081826"/>
            <a:ext cx="316944" cy="316944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2508052" y="5108258"/>
            <a:ext cx="211217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Merriweather"/>
              <a:buNone/>
            </a:pPr>
            <a:r>
              <a:rPr b="1" lang="en-US" sz="1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2859524" y="5130165"/>
            <a:ext cx="1760815" cy="2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Waterfront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2859524" y="5437584"/>
            <a:ext cx="2774275" cy="18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Water access as a premium differentiator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2455188" y="5795129"/>
            <a:ext cx="316944" cy="316944"/>
          </a:xfrm>
          <a:prstGeom prst="roundRect">
            <a:avLst>
              <a:gd fmla="val 1866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508052" y="5821561"/>
            <a:ext cx="211217" cy="26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Merriweather"/>
              <a:buNone/>
            </a:pPr>
            <a:r>
              <a:rPr b="1" lang="en-US" sz="1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2859524" y="5843468"/>
            <a:ext cx="1760815" cy="220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Merriweather"/>
              <a:buNone/>
            </a:pPr>
            <a:r>
              <a:rPr b="1" lang="en-US" sz="13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Bathrooms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2859524" y="6150888"/>
            <a:ext cx="2774275" cy="18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Indicator of comfort and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3" name="Google Shape;2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034" y="2657356"/>
            <a:ext cx="6197679" cy="3470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2455188" y="6530221"/>
            <a:ext cx="9720024" cy="18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lang="en-US" sz="11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model confirms that living area and quality grade dominate price determination. Location remains one of the strongest hidden drivers.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793790" y="721995"/>
            <a:ext cx="1547455" cy="441484"/>
          </a:xfrm>
          <a:prstGeom prst="roundRect">
            <a:avLst>
              <a:gd fmla="val 17263" name="adj"/>
            </a:avLst>
          </a:prstGeom>
          <a:noFill/>
          <a:ln cap="flat" cmpd="sng" w="9525">
            <a:solidFill>
              <a:srgbClr val="FFAD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937498" y="797600"/>
            <a:ext cx="1260038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AD94"/>
              </a:buClr>
              <a:buSzPts val="1400"/>
              <a:buFont typeface="Open Sans"/>
              <a:buNone/>
            </a:pPr>
            <a:r>
              <a:rPr lang="en-US" sz="1400">
                <a:solidFill>
                  <a:srgbClr val="FFAD94"/>
                </a:solidFill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793790" y="125420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Key Learnings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03145"/>
            <a:ext cx="2994184" cy="185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/>
          <p:nvPr/>
        </p:nvSpPr>
        <p:spPr>
          <a:xfrm>
            <a:off x="793790" y="4437102"/>
            <a:ext cx="30296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Ensemble Superiority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793790" y="492752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Ensemble models consistently outperform linear approaches in complex real estate data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6" name="Google Shape;2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303145"/>
            <a:ext cx="2994184" cy="185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5235893" y="44371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Location + Size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5235893" y="4927521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Two factors dominate real estate price formation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9" name="Google Shape;2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851520"/>
            <a:ext cx="2994184" cy="185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/>
          <p:nvPr/>
        </p:nvSpPr>
        <p:spPr>
          <a:xfrm rot="1034">
            <a:off x="9846332" y="3396101"/>
            <a:ext cx="2992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Critical Pre-processing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9677995" y="4791421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Adequate data treatment is fundamental for model performance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133951" y="6526530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This project demonstrates how structured machine learning pipelines generate actionable insights from real estate data, balancing business interpretation and predictive accuracy.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793790" y="6271379"/>
            <a:ext cx="30480" cy="1236107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/>
          <p:nvPr/>
        </p:nvSpPr>
        <p:spPr>
          <a:xfrm>
            <a:off x="5940266" y="1129427"/>
            <a:ext cx="4716304" cy="405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50"/>
              <a:buFont typeface="Merriweather"/>
              <a:buNone/>
            </a:pPr>
            <a:r>
              <a:rPr b="1" lang="en-US" sz="25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High-Value Property Analysis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5940266" y="1564243"/>
            <a:ext cx="2648783" cy="202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250"/>
              <a:buFont typeface="Merriweather"/>
              <a:buNone/>
            </a:pPr>
            <a:r>
              <a:rPr b="1" lang="en-US" sz="12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Property Characteristics &gt; $650K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5940266" y="1878092"/>
            <a:ext cx="8236268" cy="1147643"/>
          </a:xfrm>
          <a:prstGeom prst="roundRect">
            <a:avLst>
              <a:gd fmla="val 474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6077545" y="2015371"/>
            <a:ext cx="388977" cy="388977"/>
          </a:xfrm>
          <a:prstGeom prst="roundRect">
            <a:avLst>
              <a:gd fmla="val 23505466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4" name="Google Shape;2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463" y="2122289"/>
            <a:ext cx="175022" cy="1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7"/>
          <p:cNvSpPr/>
          <p:nvPr/>
        </p:nvSpPr>
        <p:spPr>
          <a:xfrm>
            <a:off x="6077545" y="2478405"/>
            <a:ext cx="1621036" cy="202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250"/>
              <a:buFont typeface="Merriweather"/>
              <a:buNone/>
            </a:pPr>
            <a:r>
              <a:rPr b="1" lang="en-US" sz="12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Larger Areas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6077545" y="2725460"/>
            <a:ext cx="7961709" cy="162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00"/>
              <a:buFont typeface="Open Sans"/>
              <a:buNone/>
            </a:pPr>
            <a:r>
              <a:rPr lang="en-US" sz="1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Living space substantially above market average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5940266" y="3099792"/>
            <a:ext cx="8236268" cy="1147643"/>
          </a:xfrm>
          <a:prstGeom prst="roundRect">
            <a:avLst>
              <a:gd fmla="val 474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6077545" y="3237071"/>
            <a:ext cx="388977" cy="388977"/>
          </a:xfrm>
          <a:prstGeom prst="roundRect">
            <a:avLst>
              <a:gd fmla="val 23505466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9" name="Google Shape;2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4463" y="3343989"/>
            <a:ext cx="175022" cy="1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>
            <a:off x="6077545" y="3700105"/>
            <a:ext cx="1621036" cy="202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250"/>
              <a:buFont typeface="Merriweather"/>
              <a:buNone/>
            </a:pPr>
            <a:r>
              <a:rPr b="1" lang="en-US" sz="12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Premium Finishes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6077545" y="3947160"/>
            <a:ext cx="7961709" cy="162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00"/>
              <a:buFont typeface="Open Sans"/>
              <a:buNone/>
            </a:pPr>
            <a:r>
              <a:rPr lang="en-US" sz="1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Premium finishes and superior quality building materials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5940266" y="4321493"/>
            <a:ext cx="8236268" cy="1147643"/>
          </a:xfrm>
          <a:prstGeom prst="roundRect">
            <a:avLst>
              <a:gd fmla="val 474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6077545" y="4458772"/>
            <a:ext cx="388977" cy="388977"/>
          </a:xfrm>
          <a:prstGeom prst="roundRect">
            <a:avLst>
              <a:gd fmla="val 23505466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4" name="Google Shape;27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4463" y="4565690"/>
            <a:ext cx="175022" cy="1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7"/>
          <p:cNvSpPr/>
          <p:nvPr/>
        </p:nvSpPr>
        <p:spPr>
          <a:xfrm>
            <a:off x="6077545" y="4921806"/>
            <a:ext cx="1621036" cy="202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250"/>
              <a:buFont typeface="Merriweather"/>
              <a:buNone/>
            </a:pPr>
            <a:r>
              <a:rPr b="1" lang="en-US" sz="12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Prime Locations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6077545" y="5168860"/>
            <a:ext cx="7961709" cy="162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00"/>
              <a:buFont typeface="Open Sans"/>
              <a:buNone/>
            </a:pPr>
            <a:r>
              <a:rPr lang="en-US" sz="1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Clustering in high-value geographical zones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5940266" y="5543193"/>
            <a:ext cx="8236268" cy="1147643"/>
          </a:xfrm>
          <a:prstGeom prst="roundRect">
            <a:avLst>
              <a:gd fmla="val 474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6077545" y="5680472"/>
            <a:ext cx="388977" cy="388977"/>
          </a:xfrm>
          <a:prstGeom prst="roundRect">
            <a:avLst>
              <a:gd fmla="val 23505466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9" name="Google Shape;27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4463" y="5787390"/>
            <a:ext cx="175022" cy="175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"/>
          <p:cNvSpPr/>
          <p:nvPr/>
        </p:nvSpPr>
        <p:spPr>
          <a:xfrm>
            <a:off x="6077545" y="6143506"/>
            <a:ext cx="1621036" cy="202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250"/>
              <a:buFont typeface="Merriweather"/>
              <a:buNone/>
            </a:pPr>
            <a:r>
              <a:rPr b="1" lang="en-US" sz="12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Waterfront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6077545" y="6390561"/>
            <a:ext cx="7961709" cy="162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00"/>
              <a:buFont typeface="Open Sans"/>
              <a:buNone/>
            </a:pPr>
            <a:r>
              <a:rPr lang="en-US" sz="1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Significantly higher prevalence of direct water access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5940275" y="6981694"/>
            <a:ext cx="82362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00"/>
              <a:buFont typeface="Open Sans"/>
              <a:buNone/>
            </a:pPr>
            <a:r>
              <a:rPr lang="en-US" sz="13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luxury segment shows distinct clustering around prime location and size. The presence of waterfront access substantially increases value in this segment.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/>
          <p:nvPr/>
        </p:nvSpPr>
        <p:spPr>
          <a:xfrm>
            <a:off x="6280190" y="925711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6150"/>
              <a:buFont typeface="Merriweather"/>
              <a:buNone/>
            </a:pPr>
            <a:r>
              <a:rPr b="1" lang="en-US" sz="61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From Data → Insights → Prediction</a:t>
            </a:r>
            <a:endParaRPr sz="6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6280190" y="420052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This project illustrates how machine learning can support real estate pricing decisions through structured data analysis and robust modeling techniques.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6280190" y="5657764"/>
            <a:ext cx="7556421" cy="35957"/>
          </a:xfrm>
          <a:prstGeom prst="rect">
            <a:avLst/>
          </a:prstGeom>
          <a:solidFill>
            <a:srgbClr val="403C4E">
              <a:alpha val="5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6280190" y="6033849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550"/>
              <a:buFont typeface="Merriweather"/>
              <a:buNone/>
            </a:pPr>
            <a:r>
              <a:rPr b="1" lang="en-US" sz="35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6280190" y="694098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1321117" y="824508"/>
            <a:ext cx="1526619" cy="300276"/>
          </a:xfrm>
          <a:prstGeom prst="roundRect">
            <a:avLst>
              <a:gd fmla="val 19441" name="adj"/>
            </a:avLst>
          </a:prstGeom>
          <a:solidFill>
            <a:srgbClr val="FFD8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425297" y="876538"/>
            <a:ext cx="131826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BUSINESS PROBLEM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21117" y="1178004"/>
            <a:ext cx="4343400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400"/>
              <a:buFont typeface="Merriweather"/>
              <a:buNone/>
            </a:pPr>
            <a:r>
              <a:rPr b="1" lang="en-US" sz="3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Objectives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117" y="2642235"/>
            <a:ext cx="6061591" cy="404098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9396413" y="2070140"/>
            <a:ext cx="3920252" cy="1257895"/>
          </a:xfrm>
          <a:prstGeom prst="roundRect">
            <a:avLst>
              <a:gd fmla="val 580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9577745" y="2251472"/>
            <a:ext cx="217170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Merriweather"/>
              <a:buNone/>
            </a:pPr>
            <a:r>
              <a:rPr b="1" lang="en-US" sz="17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 Prices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9577745" y="2655927"/>
            <a:ext cx="355758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Open Sans"/>
              <a:buNone/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 accurate predictive models for sale values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9396413" y="3461028"/>
            <a:ext cx="3920252" cy="1257895"/>
          </a:xfrm>
          <a:prstGeom prst="roundRect">
            <a:avLst>
              <a:gd fmla="val 580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9577745" y="3642360"/>
            <a:ext cx="217170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Merriweather"/>
              <a:buNone/>
            </a:pPr>
            <a:r>
              <a:rPr b="1" lang="en-US" sz="17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Drivers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9577745" y="4046815"/>
            <a:ext cx="355758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Open Sans"/>
              <a:buNone/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Determine the most influential characteristics on price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9396413" y="4851916"/>
            <a:ext cx="3920252" cy="1012508"/>
          </a:xfrm>
          <a:prstGeom prst="roundRect">
            <a:avLst>
              <a:gd fmla="val 7207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9577745" y="5033248"/>
            <a:ext cx="217170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Merriweather"/>
              <a:buNone/>
            </a:pPr>
            <a:r>
              <a:rPr b="1" lang="en-US" sz="17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Premium Segment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577745" y="5437703"/>
            <a:ext cx="3557588" cy="24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Open Sans"/>
              <a:buNone/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Analyze properties above $650K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9396413" y="5997416"/>
            <a:ext cx="3920252" cy="1257895"/>
          </a:xfrm>
          <a:prstGeom prst="roundRect">
            <a:avLst>
              <a:gd fmla="val 580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9577745" y="6178748"/>
            <a:ext cx="2171700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Merriweather"/>
              <a:buNone/>
            </a:pPr>
            <a:r>
              <a:rPr b="1" lang="en-US" sz="17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Informed Decisions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9577745" y="6583204"/>
            <a:ext cx="355758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74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50"/>
              <a:buFont typeface="Open Sans"/>
              <a:buNone/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Support data-driven strategies in the real estate sector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675561" y="789622"/>
            <a:ext cx="894159" cy="359569"/>
          </a:xfrm>
          <a:prstGeom prst="roundRect">
            <a:avLst>
              <a:gd fmla="val 18039" name="adj"/>
            </a:avLst>
          </a:prstGeom>
          <a:noFill/>
          <a:ln cap="flat" cmpd="sng" w="9525">
            <a:solidFill>
              <a:srgbClr val="FFAD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798909" y="855107"/>
            <a:ext cx="64746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AD94"/>
              </a:buClr>
              <a:buSzPts val="1200"/>
              <a:buFont typeface="Open Sans"/>
              <a:buNone/>
            </a:pPr>
            <a:r>
              <a:rPr lang="en-US" sz="1200">
                <a:solidFill>
                  <a:srgbClr val="FFAD94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75561" y="1214795"/>
            <a:ext cx="4826079" cy="603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800"/>
              <a:buFont typeface="Merriweather"/>
              <a:buNone/>
            </a:pPr>
            <a:r>
              <a:rPr b="1" lang="en-US" sz="38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Data Overview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75561" y="2160746"/>
            <a:ext cx="6537008" cy="63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000"/>
              <a:buFont typeface="Merriweather"/>
              <a:buNone/>
            </a:pPr>
            <a:r>
              <a:rPr b="1" lang="en-US" sz="5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21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2737485" y="3017282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lang="en-US" sz="19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75561" y="3417332"/>
            <a:ext cx="6537008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Structural, geographical, and qualitative variables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417832" y="2160746"/>
            <a:ext cx="6537008" cy="63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000"/>
              <a:buFont typeface="Merriweather"/>
              <a:buNone/>
            </a:pPr>
            <a:r>
              <a:rPr b="1" lang="en-US" sz="5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9479756" y="3017282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lang="en-US" sz="19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Year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417832" y="3417332"/>
            <a:ext cx="6537008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Transactions from 2014-2015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75561" y="3887867"/>
            <a:ext cx="13279279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b="1"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Location:</a:t>
            </a: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King County, Washington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75561" y="4358402"/>
            <a:ext cx="13279279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None/>
            </a:pPr>
            <a:r>
              <a:rPr b="1"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Target Variable:</a:t>
            </a: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Sale price (continuous)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75561" y="4890492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00"/>
              <a:buFont typeface="Merriweather"/>
              <a:buNone/>
            </a:pPr>
            <a:r>
              <a:rPr b="1" lang="en-US" sz="19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Examples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75561" y="5438418"/>
            <a:ext cx="13279279" cy="1715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Living area (sqft_living)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Quality rating (grade)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Geographical coordinates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Waterfront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Year of construction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00"/>
              <a:buFont typeface="Open Sans"/>
              <a:buChar char="•"/>
            </a:pPr>
            <a:r>
              <a:rPr lang="en-US" sz="15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Neighborhood metrics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793790" y="1527691"/>
            <a:ext cx="585573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0098"/>
            <a:ext cx="88392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1961197" y="2690098"/>
            <a:ext cx="188059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Living Area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961197" y="3180517"/>
            <a:ext cx="1880592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Strongest correlation: sqft_living demonstrates a positive linear relationship with price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3" name="Google Shape;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278" y="2690098"/>
            <a:ext cx="88392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5292685" y="2690098"/>
            <a:ext cx="18807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Grade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292685" y="3180517"/>
            <a:ext cx="188071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 grade indicates premium finishes and significantly impacts value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6" name="Google Shape;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884" y="2690098"/>
            <a:ext cx="88392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8624292" y="2690098"/>
            <a:ext cx="18807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Location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624292" y="3180517"/>
            <a:ext cx="188071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Latitude and longitude reveal geographic patterns of valuation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8491" y="2690098"/>
            <a:ext cx="88392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1955899" y="2690098"/>
            <a:ext cx="18807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Waterfront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1955899" y="3180517"/>
            <a:ext cx="188071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Properties with water access command a substantial premium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93790" y="6700190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We observed non-linear patterns and the presence of outliers, suggesting that simple linear models may not capture the full complexity of the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/>
          <p:nvPr/>
        </p:nvSpPr>
        <p:spPr>
          <a:xfrm>
            <a:off x="2596277" y="947023"/>
            <a:ext cx="901541" cy="222171"/>
          </a:xfrm>
          <a:prstGeom prst="roundRect">
            <a:avLst>
              <a:gd fmla="val 20686" name="adj"/>
            </a:avLst>
          </a:prstGeom>
          <a:solidFill>
            <a:srgbClr val="FFD8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311" y="1003340"/>
            <a:ext cx="109418" cy="109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2842379" y="987981"/>
            <a:ext cx="573405" cy="140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850"/>
              <a:buFont typeface="Open Sans"/>
              <a:buNone/>
            </a:pPr>
            <a:r>
              <a:rPr lang="en-US" sz="8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2596277" y="1202174"/>
            <a:ext cx="4801672" cy="427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650"/>
              <a:buFont typeface="Merriweather"/>
              <a:buNone/>
            </a:pPr>
            <a:r>
              <a:rPr b="1" lang="en-US" sz="26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Learning Approach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6277" y="3130034"/>
            <a:ext cx="6017776" cy="2258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5518" y="3705223"/>
            <a:ext cx="310841" cy="3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7458577" y="4839989"/>
            <a:ext cx="907658" cy="17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Merriweather"/>
              <a:buNone/>
            </a:pPr>
            <a:r>
              <a:rPr b="1" lang="en-US" sz="11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Selection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5" name="Google Shape;1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546" y="3705805"/>
            <a:ext cx="310842" cy="3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6314680" y="4839989"/>
            <a:ext cx="907658" cy="17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Merriweather"/>
              <a:buNone/>
            </a:pPr>
            <a:r>
              <a:rPr b="1" lang="en-US" sz="11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9865" y="3705805"/>
            <a:ext cx="310842" cy="3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5176999" y="4839989"/>
            <a:ext cx="907658" cy="17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Merriweather"/>
              <a:buNone/>
            </a:pPr>
            <a:r>
              <a:rPr b="1" lang="en-US" sz="11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Ensemble Models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22185" y="3705805"/>
            <a:ext cx="310841" cy="3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4039318" y="4752565"/>
            <a:ext cx="907658" cy="3496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Merriweather"/>
              <a:buNone/>
            </a:pPr>
            <a:r>
              <a:rPr b="1" lang="en-US" sz="11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Baseline Models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78287" y="3705805"/>
            <a:ext cx="310842" cy="3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2876770" y="4839989"/>
            <a:ext cx="907658" cy="17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Merriweather"/>
              <a:buNone/>
            </a:pPr>
            <a:r>
              <a:rPr b="1" lang="en-US" sz="11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Preparation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596277" y="5480923"/>
            <a:ext cx="6017776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Structured pipeline from pre-processing to final validation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8856821" y="1753314"/>
            <a:ext cx="3283268" cy="5261134"/>
          </a:xfrm>
          <a:prstGeom prst="roundRect">
            <a:avLst>
              <a:gd fmla="val 3000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8993505" y="1835706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300"/>
              <a:buFont typeface="Merriweather"/>
              <a:buNone/>
            </a:pPr>
            <a:r>
              <a:rPr b="1" lang="en-US" sz="13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Tested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8993493" y="2142175"/>
            <a:ext cx="3108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erriweather Light"/>
              <a:buNone/>
            </a:pPr>
            <a:r>
              <a:rPr lang="en-US" sz="105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01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8993505" y="2359343"/>
            <a:ext cx="3009900" cy="1524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8993505" y="2458164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None/>
            </a:pPr>
            <a:r>
              <a:rPr b="1" lang="en-US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Linear Regression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8993505" y="2754273"/>
            <a:ext cx="3009900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Baseline for comparison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8993492" y="3114550"/>
            <a:ext cx="3624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erriweather Light"/>
              <a:buNone/>
            </a:pPr>
            <a:r>
              <a:rPr lang="en-US" sz="105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02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8993505" y="3331726"/>
            <a:ext cx="3009900" cy="1524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993505" y="3430548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None/>
            </a:pPr>
            <a:r>
              <a:rPr b="1" lang="en-US" sz="1300">
                <a:latin typeface="Merriweather"/>
                <a:ea typeface="Merriweather"/>
                <a:cs typeface="Merriweather"/>
                <a:sym typeface="Merriweather"/>
              </a:rPr>
              <a:t>ADA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8993505" y="3726656"/>
            <a:ext cx="3009900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Open Sans"/>
              <a:buNone/>
            </a:pPr>
            <a:r>
              <a:rPr lang="en-US" sz="1050">
                <a:latin typeface="Open Sans"/>
                <a:ea typeface="Open Sans"/>
                <a:cs typeface="Open Sans"/>
                <a:sym typeface="Open Sans"/>
              </a:rPr>
              <a:t>improve the accuracy of weak classifiers</a:t>
            </a:r>
            <a:endParaRPr sz="10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993490" y="4086949"/>
            <a:ext cx="418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erriweather Light"/>
              <a:buNone/>
            </a:pPr>
            <a:r>
              <a:rPr lang="en-US" sz="105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03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8993505" y="4304109"/>
            <a:ext cx="3009900" cy="1524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8993505" y="4402931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None/>
            </a:pPr>
            <a:r>
              <a:rPr b="1" lang="en-US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KNN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8993505" y="4699040"/>
            <a:ext cx="3009900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Proximity-based approach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8993490" y="5059325"/>
            <a:ext cx="4188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erriweather Light"/>
              <a:buNone/>
            </a:pPr>
            <a:r>
              <a:rPr lang="en-US" sz="105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04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8993505" y="5276493"/>
            <a:ext cx="3009900" cy="1524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8993505" y="5375315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None/>
            </a:pPr>
            <a:r>
              <a:rPr b="1" lang="en-US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Random Forest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8993505" y="5671423"/>
            <a:ext cx="3009900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Ensemble of decision trees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8993490" y="6031699"/>
            <a:ext cx="418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erriweather Light"/>
              <a:buNone/>
            </a:pPr>
            <a:r>
              <a:rPr lang="en-US" sz="1050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05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8993505" y="6248876"/>
            <a:ext cx="3009900" cy="1524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8993505" y="6347698"/>
            <a:ext cx="1709737" cy="213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None/>
            </a:pPr>
            <a:r>
              <a:rPr b="1" lang="en-US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Gradient Boosting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993505" y="6643807"/>
            <a:ext cx="3009900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Open Sans"/>
              <a:buNone/>
            </a:pPr>
            <a:r>
              <a:rPr lang="en-US" sz="1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Optimized sequential model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2596277" y="7107198"/>
            <a:ext cx="9437846" cy="17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050"/>
              <a:buFont typeface="Open Sans"/>
              <a:buNone/>
            </a:pPr>
            <a:r>
              <a:rPr b="1" lang="en-US" sz="10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Evaluation Metrics:</a:t>
            </a:r>
            <a:r>
              <a:rPr lang="en-US" sz="10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R² (coefficient of determination) and MAE (mean absolute error)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3dea188d6_0_9"/>
          <p:cNvSpPr txBox="1"/>
          <p:nvPr/>
        </p:nvSpPr>
        <p:spPr>
          <a:xfrm>
            <a:off x="388000" y="188650"/>
            <a:ext cx="131298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/>
                <a:ea typeface="Merriweather"/>
                <a:cs typeface="Merriweather"/>
                <a:sym typeface="Merriweather"/>
              </a:rPr>
              <a:t>Teamwork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g393dea188d6_0_9"/>
          <p:cNvSpPr/>
          <p:nvPr/>
        </p:nvSpPr>
        <p:spPr>
          <a:xfrm>
            <a:off x="3393056" y="1129187"/>
            <a:ext cx="7006800" cy="630300"/>
          </a:xfrm>
          <a:prstGeom prst="rect">
            <a:avLst/>
          </a:prstGeom>
          <a:solidFill>
            <a:srgbClr val="FFAD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Data Prep, Exploration, Cleaning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393dea188d6_0_9"/>
          <p:cNvSpPr/>
          <p:nvPr/>
        </p:nvSpPr>
        <p:spPr>
          <a:xfrm>
            <a:off x="5541979" y="2328434"/>
            <a:ext cx="2701200" cy="7944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Baseline Models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KNN, Linear Regression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393dea188d6_0_9"/>
          <p:cNvSpPr/>
          <p:nvPr/>
        </p:nvSpPr>
        <p:spPr>
          <a:xfrm>
            <a:off x="1235173" y="4136306"/>
            <a:ext cx="1390200" cy="6654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XGB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g393dea188d6_0_9"/>
          <p:cNvSpPr/>
          <p:nvPr/>
        </p:nvSpPr>
        <p:spPr>
          <a:xfrm>
            <a:off x="7699743" y="4136306"/>
            <a:ext cx="1390200" cy="6654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ADA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g393dea188d6_0_9"/>
          <p:cNvSpPr/>
          <p:nvPr/>
        </p:nvSpPr>
        <p:spPr>
          <a:xfrm>
            <a:off x="10932028" y="4136306"/>
            <a:ext cx="1390200" cy="6654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Gradient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g393dea188d6_0_9"/>
          <p:cNvSpPr/>
          <p:nvPr/>
        </p:nvSpPr>
        <p:spPr>
          <a:xfrm>
            <a:off x="4467458" y="4136306"/>
            <a:ext cx="1390200" cy="6654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78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 Forest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g393dea188d6_0_9"/>
          <p:cNvSpPr/>
          <p:nvPr/>
        </p:nvSpPr>
        <p:spPr>
          <a:xfrm>
            <a:off x="5620094" y="5851301"/>
            <a:ext cx="2701200" cy="3873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pick best ensemble models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g393dea188d6_0_9"/>
          <p:cNvSpPr/>
          <p:nvPr/>
        </p:nvSpPr>
        <p:spPr>
          <a:xfrm>
            <a:off x="3931691" y="7102635"/>
            <a:ext cx="6078000" cy="337800"/>
          </a:xfrm>
          <a:prstGeom prst="rect">
            <a:avLst/>
          </a:prstGeom>
          <a:solidFill>
            <a:srgbClr val="FFAD94"/>
          </a:solidFill>
          <a:ln cap="flat" cmpd="sng" w="10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25" lIns="96525" spcFirstLastPara="1" rIns="96525" wrap="square" tIns="96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8"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  <a:endParaRPr sz="1478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g393dea188d6_0_9"/>
          <p:cNvCxnSpPr>
            <a:stCxn id="152" idx="2"/>
            <a:endCxn id="153" idx="0"/>
          </p:cNvCxnSpPr>
          <p:nvPr/>
        </p:nvCxnSpPr>
        <p:spPr>
          <a:xfrm flipH="1">
            <a:off x="6892556" y="1759487"/>
            <a:ext cx="3900" cy="5688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g393dea188d6_0_9"/>
          <p:cNvCxnSpPr>
            <a:stCxn id="153" idx="2"/>
            <a:endCxn id="154" idx="0"/>
          </p:cNvCxnSpPr>
          <p:nvPr/>
        </p:nvCxnSpPr>
        <p:spPr>
          <a:xfrm flipH="1">
            <a:off x="1930279" y="3122834"/>
            <a:ext cx="4962300" cy="10134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g393dea188d6_0_9"/>
          <p:cNvCxnSpPr>
            <a:stCxn id="153" idx="2"/>
            <a:endCxn id="157" idx="0"/>
          </p:cNvCxnSpPr>
          <p:nvPr/>
        </p:nvCxnSpPr>
        <p:spPr>
          <a:xfrm flipH="1">
            <a:off x="5162479" y="3122834"/>
            <a:ext cx="1730100" cy="10134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g393dea188d6_0_9"/>
          <p:cNvCxnSpPr>
            <a:stCxn id="153" idx="2"/>
            <a:endCxn id="155" idx="0"/>
          </p:cNvCxnSpPr>
          <p:nvPr/>
        </p:nvCxnSpPr>
        <p:spPr>
          <a:xfrm>
            <a:off x="6892579" y="3122834"/>
            <a:ext cx="1502400" cy="10134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g393dea188d6_0_9"/>
          <p:cNvCxnSpPr>
            <a:stCxn id="153" idx="2"/>
            <a:endCxn id="156" idx="0"/>
          </p:cNvCxnSpPr>
          <p:nvPr/>
        </p:nvCxnSpPr>
        <p:spPr>
          <a:xfrm>
            <a:off x="6892579" y="3122834"/>
            <a:ext cx="4734600" cy="10134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g393dea188d6_0_9"/>
          <p:cNvCxnSpPr>
            <a:stCxn id="154" idx="2"/>
            <a:endCxn id="158" idx="0"/>
          </p:cNvCxnSpPr>
          <p:nvPr/>
        </p:nvCxnSpPr>
        <p:spPr>
          <a:xfrm>
            <a:off x="1930273" y="4801706"/>
            <a:ext cx="5040300" cy="10497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g393dea188d6_0_9"/>
          <p:cNvCxnSpPr>
            <a:stCxn id="157" idx="2"/>
            <a:endCxn id="158" idx="0"/>
          </p:cNvCxnSpPr>
          <p:nvPr/>
        </p:nvCxnSpPr>
        <p:spPr>
          <a:xfrm>
            <a:off x="5162558" y="4801706"/>
            <a:ext cx="1808100" cy="10497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g393dea188d6_0_9"/>
          <p:cNvCxnSpPr>
            <a:stCxn id="158" idx="2"/>
            <a:endCxn id="159" idx="0"/>
          </p:cNvCxnSpPr>
          <p:nvPr/>
        </p:nvCxnSpPr>
        <p:spPr>
          <a:xfrm>
            <a:off x="6970694" y="6238601"/>
            <a:ext cx="0" cy="864000"/>
          </a:xfrm>
          <a:prstGeom prst="straightConnector1">
            <a:avLst/>
          </a:prstGeom>
          <a:noFill/>
          <a:ln cap="flat" cmpd="sng" w="10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g393dea188d6_0_9"/>
          <p:cNvSpPr/>
          <p:nvPr/>
        </p:nvSpPr>
        <p:spPr>
          <a:xfrm>
            <a:off x="598500" y="6147425"/>
            <a:ext cx="2286600" cy="1293000"/>
          </a:xfrm>
          <a:prstGeom prst="wedgeEllipseCallout">
            <a:avLst>
              <a:gd fmla="val 70564" name="adj1"/>
              <a:gd fmla="val -52587" name="adj2"/>
            </a:avLst>
          </a:prstGeom>
          <a:solidFill>
            <a:srgbClr val="FFD8CC"/>
          </a:solidFill>
          <a:ln cap="flat" cmpd="sng" w="9525">
            <a:solidFill>
              <a:srgbClr val="FFAD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/>
              <a:t>evaluate each test using a function</a:t>
            </a:r>
            <a:endParaRPr i="1"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/>
          <p:nvPr/>
        </p:nvSpPr>
        <p:spPr>
          <a:xfrm>
            <a:off x="704493" y="882015"/>
            <a:ext cx="912138" cy="379095"/>
          </a:xfrm>
          <a:prstGeom prst="roundRect">
            <a:avLst>
              <a:gd fmla="val 17841" name="adj"/>
            </a:avLst>
          </a:prstGeom>
          <a:noFill/>
          <a:ln cap="flat" cmpd="sng" w="9525">
            <a:solidFill>
              <a:srgbClr val="FFAD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32842" y="950000"/>
            <a:ext cx="655439" cy="243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Clr>
                <a:srgbClr val="FFAD94"/>
              </a:buClr>
              <a:buSzPts val="1250"/>
              <a:buFont typeface="Open Sans"/>
              <a:buNone/>
            </a:pPr>
            <a:r>
              <a:rPr lang="en-US" sz="1250">
                <a:solidFill>
                  <a:srgbClr val="FFAD94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04499" y="1332550"/>
            <a:ext cx="135138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50"/>
              <a:buFont typeface="Merriweather"/>
              <a:buNone/>
            </a:pPr>
            <a:r>
              <a:rPr b="1" lang="en-US" sz="39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Model Performance before feature engineeering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6" title="output.png"/>
          <p:cNvPicPr preferRelativeResize="0"/>
          <p:nvPr/>
        </p:nvPicPr>
        <p:blipFill rotWithShape="1">
          <a:blip r:embed="rId3">
            <a:alphaModFix/>
          </a:blip>
          <a:srcRect b="-989" l="1477" r="0" t="990"/>
          <a:stretch/>
        </p:blipFill>
        <p:spPr>
          <a:xfrm>
            <a:off x="243625" y="2261325"/>
            <a:ext cx="9419576" cy="47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9625132" y="2611041"/>
            <a:ext cx="4308277" cy="1601629"/>
          </a:xfrm>
          <a:prstGeom prst="roundRect">
            <a:avLst>
              <a:gd fmla="val 5279" name="adj"/>
            </a:avLst>
          </a:prstGeom>
          <a:solidFill>
            <a:srgbClr val="FFC4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6347" y="2863572"/>
            <a:ext cx="314444" cy="251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10379628" y="2839879"/>
            <a:ext cx="3390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Merriweather"/>
              <a:buNone/>
            </a:pPr>
            <a:r>
              <a:rPr b="1" lang="en-US" sz="195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✅ Best Model: </a:t>
            </a:r>
            <a:r>
              <a:rPr b="1" lang="en-US" sz="1950">
                <a:latin typeface="Merriweather"/>
                <a:ea typeface="Merriweather"/>
                <a:cs typeface="Merriweather"/>
                <a:sym typeface="Merriweather"/>
              </a:rPr>
              <a:t>XGB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10342007" y="3647361"/>
            <a:ext cx="3390186" cy="303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Open Sans"/>
              <a:buNone/>
            </a:pPr>
            <a:r>
              <a:rPr lang="en-US" sz="15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R² = 0.</a:t>
            </a:r>
            <a:r>
              <a:rPr lang="en-US" sz="1550">
                <a:latin typeface="Open Sans"/>
                <a:ea typeface="Open Sans"/>
                <a:cs typeface="Open Sans"/>
                <a:sym typeface="Open Sans"/>
              </a:rPr>
              <a:t>99</a:t>
            </a:r>
            <a:r>
              <a:rPr lang="en-US" sz="15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Low MAE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9662753" y="4413528"/>
            <a:ext cx="4308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612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lang="en-US" sz="15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XGBoost and Random Forest performed the best out of all models tested.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3dea188d6_0_4"/>
          <p:cNvSpPr txBox="1"/>
          <p:nvPr/>
        </p:nvSpPr>
        <p:spPr>
          <a:xfrm>
            <a:off x="609000" y="292125"/>
            <a:ext cx="131862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erriweather"/>
                <a:ea typeface="Merriweather"/>
                <a:cs typeface="Merriweather"/>
                <a:sym typeface="Merriweather"/>
              </a:rPr>
              <a:t>Feature Engineering</a:t>
            </a:r>
            <a:endParaRPr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Google Shape;188;g393dea188d6_0_4"/>
          <p:cNvSpPr txBox="1"/>
          <p:nvPr/>
        </p:nvSpPr>
        <p:spPr>
          <a:xfrm>
            <a:off x="646600" y="1420750"/>
            <a:ext cx="13618800" cy="61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Dropped Columns: Sqft_above + sqft_basement = sqft_living, so we can drop 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redundant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 sqft columns. 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 performance was minimally better when dropping sqft_living”, but we 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still 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dropped 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qft_above + sqft_basement. Why?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removes 2 columns instead of 1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likelier that real-life data is 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missing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the subcategories sqft_above and sqft_basement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Zipcode: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one-hot-encoded as a categorical value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Removed outliers (top/bottom % of sqft_living)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House Age: Calculated as “Date” - “Yr_Built”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Yr_Renovated: Turned Boolean (1 = Renovated, 0 = Not Renovated)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View: Turned (1 = Viewed, 0 = Not Viewed)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3dea188d6_0_45"/>
          <p:cNvSpPr txBox="1"/>
          <p:nvPr/>
        </p:nvSpPr>
        <p:spPr>
          <a:xfrm>
            <a:off x="1013425" y="216875"/>
            <a:ext cx="117660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Merriweather"/>
                <a:ea typeface="Merriweather"/>
                <a:cs typeface="Merriweather"/>
                <a:sym typeface="Merriweather"/>
              </a:rPr>
              <a:t>Best Model after Feature Engineering</a:t>
            </a:r>
            <a:endParaRPr sz="3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" name="Google Shape;194;g393dea188d6_0_45"/>
          <p:cNvSpPr txBox="1"/>
          <p:nvPr/>
        </p:nvSpPr>
        <p:spPr>
          <a:xfrm>
            <a:off x="1352000" y="696550"/>
            <a:ext cx="54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93dea188d6_0_45"/>
          <p:cNvSpPr txBox="1"/>
          <p:nvPr/>
        </p:nvSpPr>
        <p:spPr>
          <a:xfrm>
            <a:off x="815900" y="1176200"/>
            <a:ext cx="133179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XGBoost with GridSearchCV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Feature Engineering: as mentioned on previous slide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Best Parameters: {'learning_rate': 0.1, 'max_depth': 7, 'n_estimators': 300}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=== Model Evaluation ===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train_r2: 0.9570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test_r2: 0.9071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train_mse: 4300432392.8546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test_mse: 9067113808.9792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train_rmse: 65577.6821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test_rmse: 95221.3937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train_mae: 45672.8331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test_mae: 59339.3464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g393dea188d6_0_45"/>
          <p:cNvSpPr txBox="1"/>
          <p:nvPr/>
        </p:nvSpPr>
        <p:spPr>
          <a:xfrm>
            <a:off x="618391" y="4562100"/>
            <a:ext cx="13270800" cy="874800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Q: Can we drop further columns to simplify the model?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A: Probably. We started testing, but so far our tests led to worse model performance.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2026-02-11T13:07:58Z</dcterms:created>
  <dc:creator>Suzana Souza</dc:creator>
</cp:coreProperties>
</file>